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6" r:id="rId5"/>
    <p:sldId id="267" r:id="rId6"/>
    <p:sldId id="268" r:id="rId7"/>
    <p:sldId id="269" r:id="rId8"/>
    <p:sldId id="270" r:id="rId9"/>
    <p:sldId id="271" r:id="rId10"/>
    <p:sldId id="265" r:id="rId11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/>
    <p:restoredTop sz="94585"/>
  </p:normalViewPr>
  <p:slideViewPr>
    <p:cSldViewPr>
      <p:cViewPr varScale="1">
        <p:scale>
          <a:sx n="89" d="100"/>
          <a:sy n="89" d="100"/>
        </p:scale>
        <p:origin x="1024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-Arbeitsblat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/files.schule.local\mn\Eigene%20Dokumente\Evaluation_Klasse5_17_18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-Arbeitsblatt1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-Arbeitsblatt2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/files.schule.local\mn\Eigene%20Dokumente\Evaluation_Klasse5_17_1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5685409603943554"/>
          <c:y val="3.1084585005214514E-2"/>
          <c:w val="0.71882447265277161"/>
          <c:h val="0.9033600945576608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Tabelle1!$B$3</c:f>
              <c:strCache>
                <c:ptCount val="1"/>
                <c:pt idx="0">
                  <c:v>sehr wichtig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Tabelle1!$A$4:$A$12</c:f>
              <c:strCache>
                <c:ptCount val="9"/>
                <c:pt idx="0">
                  <c:v>Angebote am CSG</c:v>
                </c:pt>
                <c:pt idx="1">
                  <c:v>Nähe zum Wohnort</c:v>
                </c:pt>
                <c:pt idx="2">
                  <c:v>Empfehlung aus der Grundschule</c:v>
                </c:pt>
                <c:pt idx="3">
                  <c:v>Abend der offenen Tür</c:v>
                </c:pt>
                <c:pt idx="4">
                  <c:v>Informationsabend an der Grundschule</c:v>
                </c:pt>
                <c:pt idx="5">
                  <c:v>Geschwisterkind</c:v>
                </c:pt>
                <c:pt idx="6">
                  <c:v>Empfehlung durch Freunde, Nachbarn …</c:v>
                </c:pt>
                <c:pt idx="7">
                  <c:v>Präsentation auf der Homepage</c:v>
                </c:pt>
                <c:pt idx="8">
                  <c:v>Abweisung durch ein anderes …</c:v>
                </c:pt>
              </c:strCache>
            </c:strRef>
          </c:cat>
          <c:val>
            <c:numRef>
              <c:f>Tabelle1!$B$4:$B$12</c:f>
              <c:numCache>
                <c:formatCode>General</c:formatCode>
                <c:ptCount val="9"/>
                <c:pt idx="0">
                  <c:v>3</c:v>
                </c:pt>
                <c:pt idx="1">
                  <c:v>24</c:v>
                </c:pt>
                <c:pt idx="2">
                  <c:v>7</c:v>
                </c:pt>
                <c:pt idx="3">
                  <c:v>6</c:v>
                </c:pt>
                <c:pt idx="4">
                  <c:v>2</c:v>
                </c:pt>
                <c:pt idx="5">
                  <c:v>5</c:v>
                </c:pt>
                <c:pt idx="6">
                  <c:v>1</c:v>
                </c:pt>
                <c:pt idx="7">
                  <c:v>1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9A-9A47-B763-21F5FF9BE315}"/>
            </c:ext>
          </c:extLst>
        </c:ser>
        <c:ser>
          <c:idx val="1"/>
          <c:order val="1"/>
          <c:tx>
            <c:strRef>
              <c:f>Tabelle1!$C$3</c:f>
              <c:strCache>
                <c:ptCount val="1"/>
                <c:pt idx="0">
                  <c:v>wichtig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Tabelle1!$A$4:$A$12</c:f>
              <c:strCache>
                <c:ptCount val="9"/>
                <c:pt idx="0">
                  <c:v>Angebote am CSG</c:v>
                </c:pt>
                <c:pt idx="1">
                  <c:v>Nähe zum Wohnort</c:v>
                </c:pt>
                <c:pt idx="2">
                  <c:v>Empfehlung aus der Grundschule</c:v>
                </c:pt>
                <c:pt idx="3">
                  <c:v>Abend der offenen Tür</c:v>
                </c:pt>
                <c:pt idx="4">
                  <c:v>Informationsabend an der Grundschule</c:v>
                </c:pt>
                <c:pt idx="5">
                  <c:v>Geschwisterkind</c:v>
                </c:pt>
                <c:pt idx="6">
                  <c:v>Empfehlung durch Freunde, Nachbarn …</c:v>
                </c:pt>
                <c:pt idx="7">
                  <c:v>Präsentation auf der Homepage</c:v>
                </c:pt>
                <c:pt idx="8">
                  <c:v>Abweisung durch ein anderes …</c:v>
                </c:pt>
              </c:strCache>
            </c:strRef>
          </c:cat>
          <c:val>
            <c:numRef>
              <c:f>Tabelle1!$C$4:$C$12</c:f>
              <c:numCache>
                <c:formatCode>General</c:formatCode>
                <c:ptCount val="9"/>
                <c:pt idx="0">
                  <c:v>6</c:v>
                </c:pt>
                <c:pt idx="1">
                  <c:v>10</c:v>
                </c:pt>
                <c:pt idx="2">
                  <c:v>10</c:v>
                </c:pt>
                <c:pt idx="3">
                  <c:v>16</c:v>
                </c:pt>
                <c:pt idx="4">
                  <c:v>8</c:v>
                </c:pt>
                <c:pt idx="5">
                  <c:v>9</c:v>
                </c:pt>
                <c:pt idx="6">
                  <c:v>8</c:v>
                </c:pt>
                <c:pt idx="7">
                  <c:v>4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9A-9A47-B763-21F5FF9BE315}"/>
            </c:ext>
          </c:extLst>
        </c:ser>
        <c:ser>
          <c:idx val="2"/>
          <c:order val="2"/>
          <c:tx>
            <c:strRef>
              <c:f>Tabelle1!$D$3</c:f>
              <c:strCache>
                <c:ptCount val="1"/>
                <c:pt idx="0">
                  <c:v>weniger wichtig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Tabelle1!$A$4:$A$12</c:f>
              <c:strCache>
                <c:ptCount val="9"/>
                <c:pt idx="0">
                  <c:v>Angebote am CSG</c:v>
                </c:pt>
                <c:pt idx="1">
                  <c:v>Nähe zum Wohnort</c:v>
                </c:pt>
                <c:pt idx="2">
                  <c:v>Empfehlung aus der Grundschule</c:v>
                </c:pt>
                <c:pt idx="3">
                  <c:v>Abend der offenen Tür</c:v>
                </c:pt>
                <c:pt idx="4">
                  <c:v>Informationsabend an der Grundschule</c:v>
                </c:pt>
                <c:pt idx="5">
                  <c:v>Geschwisterkind</c:v>
                </c:pt>
                <c:pt idx="6">
                  <c:v>Empfehlung durch Freunde, Nachbarn …</c:v>
                </c:pt>
                <c:pt idx="7">
                  <c:v>Präsentation auf der Homepage</c:v>
                </c:pt>
                <c:pt idx="8">
                  <c:v>Abweisung durch ein anderes …</c:v>
                </c:pt>
              </c:strCache>
            </c:strRef>
          </c:cat>
          <c:val>
            <c:numRef>
              <c:f>Tabelle1!$D$4:$D$12</c:f>
              <c:numCache>
                <c:formatCode>General</c:formatCode>
                <c:ptCount val="9"/>
                <c:pt idx="0">
                  <c:v>6</c:v>
                </c:pt>
                <c:pt idx="1">
                  <c:v>1</c:v>
                </c:pt>
                <c:pt idx="2">
                  <c:v>7</c:v>
                </c:pt>
                <c:pt idx="3">
                  <c:v>7</c:v>
                </c:pt>
                <c:pt idx="4">
                  <c:v>10</c:v>
                </c:pt>
                <c:pt idx="5">
                  <c:v>1</c:v>
                </c:pt>
                <c:pt idx="6">
                  <c:v>6</c:v>
                </c:pt>
                <c:pt idx="7">
                  <c:v>6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9A-9A47-B763-21F5FF9BE315}"/>
            </c:ext>
          </c:extLst>
        </c:ser>
        <c:ser>
          <c:idx val="3"/>
          <c:order val="3"/>
          <c:tx>
            <c:strRef>
              <c:f>Tabelle1!$E$3</c:f>
              <c:strCache>
                <c:ptCount val="1"/>
                <c:pt idx="0">
                  <c:v>unwichtig</c:v>
                </c:pt>
              </c:strCache>
            </c:strRef>
          </c:tx>
          <c:spPr>
            <a:solidFill>
              <a:srgbClr val="604878">
                <a:lumMod val="75000"/>
              </a:srgbClr>
            </a:solidFill>
            <a:ln>
              <a:noFill/>
            </a:ln>
            <a:effectLst/>
          </c:spPr>
          <c:invertIfNegative val="0"/>
          <c:cat>
            <c:strRef>
              <c:f>Tabelle1!$A$4:$A$12</c:f>
              <c:strCache>
                <c:ptCount val="9"/>
                <c:pt idx="0">
                  <c:v>Angebote am CSG</c:v>
                </c:pt>
                <c:pt idx="1">
                  <c:v>Nähe zum Wohnort</c:v>
                </c:pt>
                <c:pt idx="2">
                  <c:v>Empfehlung aus der Grundschule</c:v>
                </c:pt>
                <c:pt idx="3">
                  <c:v>Abend der offenen Tür</c:v>
                </c:pt>
                <c:pt idx="4">
                  <c:v>Informationsabend an der Grundschule</c:v>
                </c:pt>
                <c:pt idx="5">
                  <c:v>Geschwisterkind</c:v>
                </c:pt>
                <c:pt idx="6">
                  <c:v>Empfehlung durch Freunde, Nachbarn …</c:v>
                </c:pt>
                <c:pt idx="7">
                  <c:v>Präsentation auf der Homepage</c:v>
                </c:pt>
                <c:pt idx="8">
                  <c:v>Abweisung durch ein anderes …</c:v>
                </c:pt>
              </c:strCache>
            </c:strRef>
          </c:cat>
          <c:val>
            <c:numRef>
              <c:f>Tabelle1!$E$4:$E$12</c:f>
              <c:numCache>
                <c:formatCode>General</c:formatCode>
                <c:ptCount val="9"/>
                <c:pt idx="0">
                  <c:v>8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4</c:v>
                </c:pt>
                <c:pt idx="5">
                  <c:v>3</c:v>
                </c:pt>
                <c:pt idx="6">
                  <c:v>7</c:v>
                </c:pt>
                <c:pt idx="7">
                  <c:v>8</c:v>
                </c:pt>
                <c:pt idx="8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09A-9A47-B763-21F5FF9BE3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1080192"/>
        <c:axId val="71090176"/>
      </c:barChart>
      <c:catAx>
        <c:axId val="7108019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1090176"/>
        <c:crosses val="autoZero"/>
        <c:auto val="1"/>
        <c:lblAlgn val="ctr"/>
        <c:lblOffset val="100"/>
        <c:noMultiLvlLbl val="0"/>
      </c:catAx>
      <c:valAx>
        <c:axId val="710901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1080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700771555339755"/>
          <c:y val="2.0307557158811086E-2"/>
          <c:w val="0.21141265573646525"/>
          <c:h val="0.334867091704421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de-DE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Tabelle1!$W$3</c:f>
              <c:strCache>
                <c:ptCount val="1"/>
                <c:pt idx="0">
                  <c:v>wichtig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Tabelle1!$V$4:$V$12</c:f>
              <c:strCache>
                <c:ptCount val="9"/>
                <c:pt idx="0">
                  <c:v>Angebote am CSG</c:v>
                </c:pt>
                <c:pt idx="1">
                  <c:v>Nähe zum Wohnort</c:v>
                </c:pt>
                <c:pt idx="2">
                  <c:v>Empfehlung aus der Grundschule</c:v>
                </c:pt>
                <c:pt idx="3">
                  <c:v>Abend der offenen Tür</c:v>
                </c:pt>
                <c:pt idx="4">
                  <c:v>Informationsabend an der Grundschule</c:v>
                </c:pt>
                <c:pt idx="5">
                  <c:v>Geschwisterkind</c:v>
                </c:pt>
                <c:pt idx="6">
                  <c:v>Empfehlung durch Freunde, Nachbarn …</c:v>
                </c:pt>
                <c:pt idx="7">
                  <c:v>Präsentation auf der Homepage</c:v>
                </c:pt>
                <c:pt idx="8">
                  <c:v>Abweisung durch ein anderes …</c:v>
                </c:pt>
              </c:strCache>
            </c:strRef>
          </c:cat>
          <c:val>
            <c:numRef>
              <c:f>Tabelle1!$W$4:$W$12</c:f>
              <c:numCache>
                <c:formatCode>General</c:formatCode>
                <c:ptCount val="9"/>
                <c:pt idx="0">
                  <c:v>9</c:v>
                </c:pt>
                <c:pt idx="1">
                  <c:v>34</c:v>
                </c:pt>
                <c:pt idx="2">
                  <c:v>17</c:v>
                </c:pt>
                <c:pt idx="3">
                  <c:v>22</c:v>
                </c:pt>
                <c:pt idx="4">
                  <c:v>10</c:v>
                </c:pt>
                <c:pt idx="5">
                  <c:v>14</c:v>
                </c:pt>
                <c:pt idx="6">
                  <c:v>9</c:v>
                </c:pt>
                <c:pt idx="7">
                  <c:v>5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CE-004B-A584-8B18B4EF3E66}"/>
            </c:ext>
          </c:extLst>
        </c:ser>
        <c:ser>
          <c:idx val="1"/>
          <c:order val="1"/>
          <c:tx>
            <c:strRef>
              <c:f>Tabelle1!$X$3</c:f>
              <c:strCache>
                <c:ptCount val="1"/>
                <c:pt idx="0">
                  <c:v>unwichtig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Tabelle1!$V$4:$V$12</c:f>
              <c:strCache>
                <c:ptCount val="9"/>
                <c:pt idx="0">
                  <c:v>Angebote am CSG</c:v>
                </c:pt>
                <c:pt idx="1">
                  <c:v>Nähe zum Wohnort</c:v>
                </c:pt>
                <c:pt idx="2">
                  <c:v>Empfehlung aus der Grundschule</c:v>
                </c:pt>
                <c:pt idx="3">
                  <c:v>Abend der offenen Tür</c:v>
                </c:pt>
                <c:pt idx="4">
                  <c:v>Informationsabend an der Grundschule</c:v>
                </c:pt>
                <c:pt idx="5">
                  <c:v>Geschwisterkind</c:v>
                </c:pt>
                <c:pt idx="6">
                  <c:v>Empfehlung durch Freunde, Nachbarn …</c:v>
                </c:pt>
                <c:pt idx="7">
                  <c:v>Präsentation auf der Homepage</c:v>
                </c:pt>
                <c:pt idx="8">
                  <c:v>Abweisung durch ein anderes …</c:v>
                </c:pt>
              </c:strCache>
            </c:strRef>
          </c:cat>
          <c:val>
            <c:numRef>
              <c:f>Tabelle1!$X$4:$X$12</c:f>
              <c:numCache>
                <c:formatCode>General</c:formatCode>
                <c:ptCount val="9"/>
                <c:pt idx="0">
                  <c:v>14</c:v>
                </c:pt>
                <c:pt idx="1">
                  <c:v>1</c:v>
                </c:pt>
                <c:pt idx="2">
                  <c:v>8</c:v>
                </c:pt>
                <c:pt idx="3">
                  <c:v>8</c:v>
                </c:pt>
                <c:pt idx="4">
                  <c:v>14</c:v>
                </c:pt>
                <c:pt idx="5">
                  <c:v>4</c:v>
                </c:pt>
                <c:pt idx="6">
                  <c:v>13</c:v>
                </c:pt>
                <c:pt idx="7">
                  <c:v>14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CE-004B-A584-8B18B4EF3E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461568"/>
        <c:axId val="34463104"/>
      </c:barChart>
      <c:catAx>
        <c:axId val="344615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4463104"/>
        <c:crosses val="autoZero"/>
        <c:auto val="1"/>
        <c:lblAlgn val="ctr"/>
        <c:lblOffset val="100"/>
        <c:noMultiLvlLbl val="0"/>
      </c:catAx>
      <c:valAx>
        <c:axId val="344631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4461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441225403951147"/>
          <c:y val="3.6504435866759812E-2"/>
          <c:w val="0.13865578746804683"/>
          <c:h val="0.129249902047633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de-D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9282968469723417"/>
          <c:y val="3.1171986358406886E-2"/>
          <c:w val="0.58684914734820171"/>
          <c:h val="0.8767952341893099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Tabelle1!$B$14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Tabelle1!$A$15:$A$21</c:f>
              <c:strCache>
                <c:ptCount val="7"/>
                <c:pt idx="0">
                  <c:v>Mein Kind fühlt sich wohl.</c:v>
                </c:pt>
                <c:pt idx="1">
                  <c:v>Gutes Klima für die Leistungsentwicklung</c:v>
                </c:pt>
                <c:pt idx="2">
                  <c:v>Gutes Klima für die Persönlichkeitsentwicklung</c:v>
                </c:pt>
                <c:pt idx="3">
                  <c:v>Vielfältige schulische Aktivitäten</c:v>
                </c:pt>
                <c:pt idx="4">
                  <c:v>Ausstattung</c:v>
                </c:pt>
                <c:pt idx="5">
                  <c:v>Freundlicher Umgang der Lehrer</c:v>
                </c:pt>
                <c:pt idx="6">
                  <c:v>Wieder ans CSG?</c:v>
                </c:pt>
              </c:strCache>
            </c:strRef>
          </c:cat>
          <c:val>
            <c:numRef>
              <c:f>Tabelle1!$B$15:$B$21</c:f>
              <c:numCache>
                <c:formatCode>General</c:formatCode>
                <c:ptCount val="7"/>
                <c:pt idx="0">
                  <c:v>30</c:v>
                </c:pt>
                <c:pt idx="1">
                  <c:v>13</c:v>
                </c:pt>
                <c:pt idx="2">
                  <c:v>12</c:v>
                </c:pt>
                <c:pt idx="3">
                  <c:v>24</c:v>
                </c:pt>
                <c:pt idx="4">
                  <c:v>14</c:v>
                </c:pt>
                <c:pt idx="5">
                  <c:v>22</c:v>
                </c:pt>
                <c:pt idx="6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7E-4248-A529-49441C4D8E83}"/>
            </c:ext>
          </c:extLst>
        </c:ser>
        <c:ser>
          <c:idx val="1"/>
          <c:order val="1"/>
          <c:tx>
            <c:strRef>
              <c:f>Tabelle1!$C$14</c:f>
              <c:strCache>
                <c:ptCount val="1"/>
                <c:pt idx="0">
                  <c:v>eher ja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Tabelle1!$A$15:$A$21</c:f>
              <c:strCache>
                <c:ptCount val="7"/>
                <c:pt idx="0">
                  <c:v>Mein Kind fühlt sich wohl.</c:v>
                </c:pt>
                <c:pt idx="1">
                  <c:v>Gutes Klima für die Leistungsentwicklung</c:v>
                </c:pt>
                <c:pt idx="2">
                  <c:v>Gutes Klima für die Persönlichkeitsentwicklung</c:v>
                </c:pt>
                <c:pt idx="3">
                  <c:v>Vielfältige schulische Aktivitäten</c:v>
                </c:pt>
                <c:pt idx="4">
                  <c:v>Ausstattung</c:v>
                </c:pt>
                <c:pt idx="5">
                  <c:v>Freundlicher Umgang der Lehrer</c:v>
                </c:pt>
                <c:pt idx="6">
                  <c:v>Wieder ans CSG?</c:v>
                </c:pt>
              </c:strCache>
            </c:strRef>
          </c:cat>
          <c:val>
            <c:numRef>
              <c:f>Tabelle1!$C$15:$C$21</c:f>
              <c:numCache>
                <c:formatCode>General</c:formatCode>
                <c:ptCount val="7"/>
                <c:pt idx="0">
                  <c:v>7</c:v>
                </c:pt>
                <c:pt idx="1">
                  <c:v>18</c:v>
                </c:pt>
                <c:pt idx="2">
                  <c:v>22</c:v>
                </c:pt>
                <c:pt idx="3">
                  <c:v>7</c:v>
                </c:pt>
                <c:pt idx="4">
                  <c:v>21</c:v>
                </c:pt>
                <c:pt idx="5">
                  <c:v>13</c:v>
                </c:pt>
                <c:pt idx="6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7E-4248-A529-49441C4D8E83}"/>
            </c:ext>
          </c:extLst>
        </c:ser>
        <c:ser>
          <c:idx val="2"/>
          <c:order val="2"/>
          <c:tx>
            <c:strRef>
              <c:f>Tabelle1!$D$14</c:f>
              <c:strCache>
                <c:ptCount val="1"/>
                <c:pt idx="0">
                  <c:v>eher nein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Tabelle1!$A$15:$A$21</c:f>
              <c:strCache>
                <c:ptCount val="7"/>
                <c:pt idx="0">
                  <c:v>Mein Kind fühlt sich wohl.</c:v>
                </c:pt>
                <c:pt idx="1">
                  <c:v>Gutes Klima für die Leistungsentwicklung</c:v>
                </c:pt>
                <c:pt idx="2">
                  <c:v>Gutes Klima für die Persönlichkeitsentwicklung</c:v>
                </c:pt>
                <c:pt idx="3">
                  <c:v>Vielfältige schulische Aktivitäten</c:v>
                </c:pt>
                <c:pt idx="4">
                  <c:v>Ausstattung</c:v>
                </c:pt>
                <c:pt idx="5">
                  <c:v>Freundlicher Umgang der Lehrer</c:v>
                </c:pt>
                <c:pt idx="6">
                  <c:v>Wieder ans CSG?</c:v>
                </c:pt>
              </c:strCache>
            </c:strRef>
          </c:cat>
          <c:val>
            <c:numRef>
              <c:f>Tabelle1!$D$15:$D$21</c:f>
              <c:numCache>
                <c:formatCode>General</c:formatCode>
                <c:ptCount val="7"/>
                <c:pt idx="0">
                  <c:v>1</c:v>
                </c:pt>
                <c:pt idx="1">
                  <c:v>0</c:v>
                </c:pt>
                <c:pt idx="2">
                  <c:v>1</c:v>
                </c:pt>
                <c:pt idx="3">
                  <c:v>3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C7E-4248-A529-49441C4D8E83}"/>
            </c:ext>
          </c:extLst>
        </c:ser>
        <c:ser>
          <c:idx val="3"/>
          <c:order val="3"/>
          <c:tx>
            <c:strRef>
              <c:f>Tabelle1!$E$14</c:f>
              <c:strCache>
                <c:ptCount val="1"/>
                <c:pt idx="0">
                  <c:v>nein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Tabelle1!$A$15:$A$21</c:f>
              <c:strCache>
                <c:ptCount val="7"/>
                <c:pt idx="0">
                  <c:v>Mein Kind fühlt sich wohl.</c:v>
                </c:pt>
                <c:pt idx="1">
                  <c:v>Gutes Klima für die Leistungsentwicklung</c:v>
                </c:pt>
                <c:pt idx="2">
                  <c:v>Gutes Klima für die Persönlichkeitsentwicklung</c:v>
                </c:pt>
                <c:pt idx="3">
                  <c:v>Vielfältige schulische Aktivitäten</c:v>
                </c:pt>
                <c:pt idx="4">
                  <c:v>Ausstattung</c:v>
                </c:pt>
                <c:pt idx="5">
                  <c:v>Freundlicher Umgang der Lehrer</c:v>
                </c:pt>
                <c:pt idx="6">
                  <c:v>Wieder ans CSG?</c:v>
                </c:pt>
              </c:strCache>
            </c:strRef>
          </c:cat>
          <c:val>
            <c:numRef>
              <c:f>Tabelle1!$E$15:$E$21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C7E-4248-A529-49441C4D8E83}"/>
            </c:ext>
          </c:extLst>
        </c:ser>
        <c:ser>
          <c:idx val="4"/>
          <c:order val="4"/>
          <c:tx>
            <c:strRef>
              <c:f>Tabelle1!$F$14</c:f>
              <c:strCache>
                <c:ptCount val="1"/>
                <c:pt idx="0">
                  <c:v>weiß nicht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Tabelle1!$A$15:$A$21</c:f>
              <c:strCache>
                <c:ptCount val="7"/>
                <c:pt idx="0">
                  <c:v>Mein Kind fühlt sich wohl.</c:v>
                </c:pt>
                <c:pt idx="1">
                  <c:v>Gutes Klima für die Leistungsentwicklung</c:v>
                </c:pt>
                <c:pt idx="2">
                  <c:v>Gutes Klima für die Persönlichkeitsentwicklung</c:v>
                </c:pt>
                <c:pt idx="3">
                  <c:v>Vielfältige schulische Aktivitäten</c:v>
                </c:pt>
                <c:pt idx="4">
                  <c:v>Ausstattung</c:v>
                </c:pt>
                <c:pt idx="5">
                  <c:v>Freundlicher Umgang der Lehrer</c:v>
                </c:pt>
                <c:pt idx="6">
                  <c:v>Wieder ans CSG?</c:v>
                </c:pt>
              </c:strCache>
            </c:strRef>
          </c:cat>
          <c:val>
            <c:numRef>
              <c:f>Tabelle1!$F$15:$F$21</c:f>
              <c:numCache>
                <c:formatCode>General</c:formatCode>
                <c:ptCount val="7"/>
                <c:pt idx="0">
                  <c:v>0</c:v>
                </c:pt>
                <c:pt idx="1">
                  <c:v>5</c:v>
                </c:pt>
                <c:pt idx="2">
                  <c:v>2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C7E-4248-A529-49441C4D8E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1554560"/>
        <c:axId val="71556096"/>
      </c:barChart>
      <c:catAx>
        <c:axId val="715545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1556096"/>
        <c:crosses val="autoZero"/>
        <c:auto val="1"/>
        <c:lblAlgn val="ctr"/>
        <c:lblOffset val="100"/>
        <c:noMultiLvlLbl val="0"/>
      </c:catAx>
      <c:valAx>
        <c:axId val="715560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1554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6242051447479684"/>
          <c:y val="3.4411016809220304E-2"/>
          <c:w val="0.12516483623904551"/>
          <c:h val="0.324740917728269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de-DE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9577828609412657"/>
          <c:y val="3.1171986358406886E-2"/>
          <c:w val="0.57210467406657983"/>
          <c:h val="0.8767952341893099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Tabelle1!$B$23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Tabelle1!$A$24:$A$31</c:f>
              <c:strCache>
                <c:ptCount val="8"/>
                <c:pt idx="0">
                  <c:v>Bekanntheit der pädagogischen Leitideen</c:v>
                </c:pt>
                <c:pt idx="1">
                  <c:v>Bekanntheit von Lehrern mit speziellen Aufgaben</c:v>
                </c:pt>
                <c:pt idx="2">
                  <c:v>Informationsmöglichkeiten der Eltern</c:v>
                </c:pt>
                <c:pt idx="3">
                  <c:v>Mitarbeitsmöglichkeiten der Eltern</c:v>
                </c:pt>
                <c:pt idx="4">
                  <c:v>Rückmeldungen über Unterrichts- und Klassenaktivitäten</c:v>
                </c:pt>
                <c:pt idx="5">
                  <c:v>Offenes Ohr der Schulleitung</c:v>
                </c:pt>
                <c:pt idx="6">
                  <c:v>Lehrer geben Anregungen z.B. bei Lernschwierigkeiten</c:v>
                </c:pt>
                <c:pt idx="7">
                  <c:v>Bekanntheit der Notentransparenz</c:v>
                </c:pt>
              </c:strCache>
            </c:strRef>
          </c:cat>
          <c:val>
            <c:numRef>
              <c:f>Tabelle1!$B$24:$B$31</c:f>
              <c:numCache>
                <c:formatCode>General</c:formatCode>
                <c:ptCount val="8"/>
                <c:pt idx="0">
                  <c:v>17</c:v>
                </c:pt>
                <c:pt idx="1">
                  <c:v>18</c:v>
                </c:pt>
                <c:pt idx="2">
                  <c:v>25</c:v>
                </c:pt>
                <c:pt idx="3">
                  <c:v>29</c:v>
                </c:pt>
                <c:pt idx="4">
                  <c:v>19</c:v>
                </c:pt>
                <c:pt idx="5">
                  <c:v>15</c:v>
                </c:pt>
                <c:pt idx="6">
                  <c:v>5</c:v>
                </c:pt>
                <c:pt idx="7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80-004D-8ED6-6CCE32AA3FD6}"/>
            </c:ext>
          </c:extLst>
        </c:ser>
        <c:ser>
          <c:idx val="1"/>
          <c:order val="1"/>
          <c:tx>
            <c:strRef>
              <c:f>Tabelle1!$C$23</c:f>
              <c:strCache>
                <c:ptCount val="1"/>
                <c:pt idx="0">
                  <c:v>eher ja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Tabelle1!$A$24:$A$31</c:f>
              <c:strCache>
                <c:ptCount val="8"/>
                <c:pt idx="0">
                  <c:v>Bekanntheit der pädagogischen Leitideen</c:v>
                </c:pt>
                <c:pt idx="1">
                  <c:v>Bekanntheit von Lehrern mit speziellen Aufgaben</c:v>
                </c:pt>
                <c:pt idx="2">
                  <c:v>Informationsmöglichkeiten der Eltern</c:v>
                </c:pt>
                <c:pt idx="3">
                  <c:v>Mitarbeitsmöglichkeiten der Eltern</c:v>
                </c:pt>
                <c:pt idx="4">
                  <c:v>Rückmeldungen über Unterrichts- und Klassenaktivitäten</c:v>
                </c:pt>
                <c:pt idx="5">
                  <c:v>Offenes Ohr der Schulleitung</c:v>
                </c:pt>
                <c:pt idx="6">
                  <c:v>Lehrer geben Anregungen z.B. bei Lernschwierigkeiten</c:v>
                </c:pt>
                <c:pt idx="7">
                  <c:v>Bekanntheit der Notentransparenz</c:v>
                </c:pt>
              </c:strCache>
            </c:strRef>
          </c:cat>
          <c:val>
            <c:numRef>
              <c:f>Tabelle1!$C$24:$C$31</c:f>
              <c:numCache>
                <c:formatCode>General</c:formatCode>
                <c:ptCount val="8"/>
                <c:pt idx="0">
                  <c:v>16</c:v>
                </c:pt>
                <c:pt idx="1">
                  <c:v>11</c:v>
                </c:pt>
                <c:pt idx="2">
                  <c:v>14</c:v>
                </c:pt>
                <c:pt idx="3">
                  <c:v>11</c:v>
                </c:pt>
                <c:pt idx="4">
                  <c:v>19</c:v>
                </c:pt>
                <c:pt idx="5">
                  <c:v>12</c:v>
                </c:pt>
                <c:pt idx="6">
                  <c:v>13</c:v>
                </c:pt>
                <c:pt idx="7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80-004D-8ED6-6CCE32AA3FD6}"/>
            </c:ext>
          </c:extLst>
        </c:ser>
        <c:ser>
          <c:idx val="2"/>
          <c:order val="2"/>
          <c:tx>
            <c:strRef>
              <c:f>Tabelle1!$D$23</c:f>
              <c:strCache>
                <c:ptCount val="1"/>
                <c:pt idx="0">
                  <c:v>eher nein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Tabelle1!$A$24:$A$31</c:f>
              <c:strCache>
                <c:ptCount val="8"/>
                <c:pt idx="0">
                  <c:v>Bekanntheit der pädagogischen Leitideen</c:v>
                </c:pt>
                <c:pt idx="1">
                  <c:v>Bekanntheit von Lehrern mit speziellen Aufgaben</c:v>
                </c:pt>
                <c:pt idx="2">
                  <c:v>Informationsmöglichkeiten der Eltern</c:v>
                </c:pt>
                <c:pt idx="3">
                  <c:v>Mitarbeitsmöglichkeiten der Eltern</c:v>
                </c:pt>
                <c:pt idx="4">
                  <c:v>Rückmeldungen über Unterrichts- und Klassenaktivitäten</c:v>
                </c:pt>
                <c:pt idx="5">
                  <c:v>Offenes Ohr der Schulleitung</c:v>
                </c:pt>
                <c:pt idx="6">
                  <c:v>Lehrer geben Anregungen z.B. bei Lernschwierigkeiten</c:v>
                </c:pt>
                <c:pt idx="7">
                  <c:v>Bekanntheit der Notentransparenz</c:v>
                </c:pt>
              </c:strCache>
            </c:strRef>
          </c:cat>
          <c:val>
            <c:numRef>
              <c:f>Tabelle1!$D$24:$D$31</c:f>
              <c:numCache>
                <c:formatCode>General</c:formatCode>
                <c:ptCount val="8"/>
                <c:pt idx="0">
                  <c:v>7</c:v>
                </c:pt>
                <c:pt idx="1">
                  <c:v>9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7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80-004D-8ED6-6CCE32AA3FD6}"/>
            </c:ext>
          </c:extLst>
        </c:ser>
        <c:ser>
          <c:idx val="3"/>
          <c:order val="3"/>
          <c:tx>
            <c:strRef>
              <c:f>Tabelle1!$E$23</c:f>
              <c:strCache>
                <c:ptCount val="1"/>
                <c:pt idx="0">
                  <c:v>nein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Tabelle1!$A$24:$A$31</c:f>
              <c:strCache>
                <c:ptCount val="8"/>
                <c:pt idx="0">
                  <c:v>Bekanntheit der pädagogischen Leitideen</c:v>
                </c:pt>
                <c:pt idx="1">
                  <c:v>Bekanntheit von Lehrern mit speziellen Aufgaben</c:v>
                </c:pt>
                <c:pt idx="2">
                  <c:v>Informationsmöglichkeiten der Eltern</c:v>
                </c:pt>
                <c:pt idx="3">
                  <c:v>Mitarbeitsmöglichkeiten der Eltern</c:v>
                </c:pt>
                <c:pt idx="4">
                  <c:v>Rückmeldungen über Unterrichts- und Klassenaktivitäten</c:v>
                </c:pt>
                <c:pt idx="5">
                  <c:v>Offenes Ohr der Schulleitung</c:v>
                </c:pt>
                <c:pt idx="6">
                  <c:v>Lehrer geben Anregungen z.B. bei Lernschwierigkeiten</c:v>
                </c:pt>
                <c:pt idx="7">
                  <c:v>Bekanntheit der Notentransparenz</c:v>
                </c:pt>
              </c:strCache>
            </c:strRef>
          </c:cat>
          <c:val>
            <c:numRef>
              <c:f>Tabelle1!$E$24:$E$31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80-004D-8ED6-6CCE32AA3F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6573696"/>
        <c:axId val="76595968"/>
      </c:barChart>
      <c:catAx>
        <c:axId val="765736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6595968"/>
        <c:crosses val="autoZero"/>
        <c:auto val="1"/>
        <c:lblAlgn val="ctr"/>
        <c:lblOffset val="100"/>
        <c:noMultiLvlLbl val="0"/>
      </c:catAx>
      <c:valAx>
        <c:axId val="765959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6573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718167910575424"/>
          <c:y val="1.8710332141196377E-2"/>
          <c:w val="0.11732039081706964"/>
          <c:h val="0.259792734182615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de-DE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Tabelle1!$A$36:$A$42</c:f>
              <c:strCache>
                <c:ptCount val="7"/>
                <c:pt idx="0">
                  <c:v>Geschwister</c:v>
                </c:pt>
                <c:pt idx="1">
                  <c:v>Verkehrsverbindung</c:v>
                </c:pt>
                <c:pt idx="2">
                  <c:v>Streicherklasse</c:v>
                </c:pt>
                <c:pt idx="3">
                  <c:v>Gemeinsamer Wechsel mit Grundschulfreunden</c:v>
                </c:pt>
                <c:pt idx="4">
                  <c:v>Empfehlung von Freunden</c:v>
                </c:pt>
                <c:pt idx="5">
                  <c:v>Abend der offenen Tür</c:v>
                </c:pt>
                <c:pt idx="6">
                  <c:v>Entscheidung der Eltern</c:v>
                </c:pt>
              </c:strCache>
            </c:strRef>
          </c:cat>
          <c:val>
            <c:numRef>
              <c:f>Tabelle1!$B$36:$B$42</c:f>
              <c:numCache>
                <c:formatCode>General</c:formatCode>
                <c:ptCount val="7"/>
                <c:pt idx="0">
                  <c:v>12</c:v>
                </c:pt>
                <c:pt idx="1">
                  <c:v>15</c:v>
                </c:pt>
                <c:pt idx="2">
                  <c:v>1</c:v>
                </c:pt>
                <c:pt idx="3">
                  <c:v>20</c:v>
                </c:pt>
                <c:pt idx="4">
                  <c:v>4</c:v>
                </c:pt>
                <c:pt idx="5">
                  <c:v>25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80-C84F-9CB0-EF50A5737F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216832"/>
        <c:axId val="36218368"/>
      </c:barChart>
      <c:catAx>
        <c:axId val="362168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6218368"/>
        <c:crosses val="autoZero"/>
        <c:auto val="1"/>
        <c:lblAlgn val="ctr"/>
        <c:lblOffset val="100"/>
        <c:noMultiLvlLbl val="0"/>
      </c:catAx>
      <c:valAx>
        <c:axId val="362183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6216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de-DE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bgerundetes Rechteck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Abgerundetes Rechteck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20" name="Untertitel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de-DE"/>
              <a:t>Formatvorlage des Untertitelmasters durch Klicken bearbeiten</a:t>
            </a:r>
            <a:endParaRPr kumimoji="0" lang="en-US"/>
          </a:p>
        </p:txBody>
      </p:sp>
      <p:sp>
        <p:nvSpPr>
          <p:cNvPr id="19" name="Datumsplatzhalt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50610-5A87-4B9E-817B-F030AA52A40E}" type="datetimeFigureOut">
              <a:rPr lang="de-DE" smtClean="0"/>
              <a:pPr/>
              <a:t>25.02.18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EC3D-7D6E-4C06-9010-BD73779017C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50610-5A87-4B9E-817B-F030AA52A40E}" type="datetimeFigureOut">
              <a:rPr lang="de-DE" smtClean="0"/>
              <a:pPr/>
              <a:t>25.02.18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EC3D-7D6E-4C06-9010-BD73779017C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50610-5A87-4B9E-817B-F030AA52A40E}" type="datetimeFigureOut">
              <a:rPr lang="de-DE" smtClean="0"/>
              <a:pPr/>
              <a:t>25.02.18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EC3D-7D6E-4C06-9010-BD73779017C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50610-5A87-4B9E-817B-F030AA52A40E}" type="datetimeFigureOut">
              <a:rPr lang="de-DE" smtClean="0"/>
              <a:pPr/>
              <a:t>25.02.18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EC3D-7D6E-4C06-9010-BD73779017C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bgerundetes Rechteck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Abgerundetes Rechteck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50610-5A87-4B9E-817B-F030AA52A40E}" type="datetimeFigureOut">
              <a:rPr lang="de-DE" smtClean="0"/>
              <a:pPr/>
              <a:t>25.02.18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EC3D-7D6E-4C06-9010-BD73779017C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50610-5A87-4B9E-817B-F030AA52A40E}" type="datetimeFigureOut">
              <a:rPr lang="de-DE" smtClean="0"/>
              <a:pPr/>
              <a:t>25.02.18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EC3D-7D6E-4C06-9010-BD73779017C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50610-5A87-4B9E-817B-F030AA52A40E}" type="datetimeFigureOut">
              <a:rPr lang="de-DE" smtClean="0"/>
              <a:pPr/>
              <a:t>25.02.18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EC3D-7D6E-4C06-9010-BD73779017C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50610-5A87-4B9E-817B-F030AA52A40E}" type="datetimeFigureOut">
              <a:rPr lang="de-DE" smtClean="0"/>
              <a:pPr/>
              <a:t>25.02.18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EC3D-7D6E-4C06-9010-BD73779017C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bgerundetes Rechteck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50610-5A87-4B9E-817B-F030AA52A40E}" type="datetimeFigureOut">
              <a:rPr lang="de-DE" smtClean="0"/>
              <a:pPr/>
              <a:t>25.02.18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EC3D-7D6E-4C06-9010-BD73779017C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50610-5A87-4B9E-817B-F030AA52A40E}" type="datetimeFigureOut">
              <a:rPr lang="de-DE" smtClean="0"/>
              <a:pPr/>
              <a:t>25.02.18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EC3D-7D6E-4C06-9010-BD73779017C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bgerundetes Rechteck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ine Ecke des Rechtecks abrunden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50610-5A87-4B9E-817B-F030AA52A40E}" type="datetimeFigureOut">
              <a:rPr lang="de-DE" smtClean="0"/>
              <a:pPr/>
              <a:t>25.02.18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EC3D-7D6E-4C06-9010-BD73779017C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de-DE"/>
              <a:t>Bild durch Klicken auf Symbol hinzufügen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bgerundetes Rechteck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Abgerundetes Rechteck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telplatzhalt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de-DE"/>
              <a:t>Textmasterformat bearbeiten</a:t>
            </a:r>
          </a:p>
          <a:p>
            <a:pPr lvl="1" eaLnBrk="1" latinLnBrk="0" hangingPunct="1"/>
            <a:r>
              <a:rPr kumimoji="0" lang="de-DE"/>
              <a:t>Zweite Ebene</a:t>
            </a:r>
          </a:p>
          <a:p>
            <a:pPr lvl="2" eaLnBrk="1" latinLnBrk="0" hangingPunct="1"/>
            <a:r>
              <a:rPr kumimoji="0" lang="de-DE"/>
              <a:t>Dritte Ebene</a:t>
            </a:r>
          </a:p>
          <a:p>
            <a:pPr lvl="3" eaLnBrk="1" latinLnBrk="0" hangingPunct="1"/>
            <a:r>
              <a:rPr kumimoji="0" lang="de-DE"/>
              <a:t>Vierte Ebene</a:t>
            </a:r>
          </a:p>
          <a:p>
            <a:pPr lvl="4" eaLnBrk="1" latinLnBrk="0" hangingPunct="1"/>
            <a:r>
              <a:rPr kumimoji="0" lang="de-DE"/>
              <a:t>Fünfte Ebene</a:t>
            </a:r>
            <a:endParaRPr kumimoji="0" lang="en-US"/>
          </a:p>
        </p:txBody>
      </p:sp>
      <p:sp>
        <p:nvSpPr>
          <p:cNvPr id="25" name="Datumsplatzhalt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2650610-5A87-4B9E-817B-F030AA52A40E}" type="datetimeFigureOut">
              <a:rPr lang="de-DE" smtClean="0"/>
              <a:pPr/>
              <a:t>25.02.18</a:t>
            </a:fld>
            <a:endParaRPr lang="de-DE"/>
          </a:p>
        </p:txBody>
      </p:sp>
      <p:sp>
        <p:nvSpPr>
          <p:cNvPr id="18" name="Fußzeilenplatzhalt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258EC3D-7D6E-4C06-9010-BD73779017C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1404" y="3645024"/>
            <a:ext cx="7772400" cy="1828800"/>
          </a:xfrm>
        </p:spPr>
        <p:txBody>
          <a:bodyPr>
            <a:normAutofit fontScale="90000"/>
          </a:bodyPr>
          <a:lstStyle/>
          <a:p>
            <a:r>
              <a:rPr lang="de-DE" dirty="0"/>
              <a:t>Ergebnisse der Evaluation in den fünften Klassen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99592" y="5661248"/>
            <a:ext cx="6696744" cy="914400"/>
          </a:xfrm>
        </p:spPr>
        <p:txBody>
          <a:bodyPr/>
          <a:lstStyle/>
          <a:p>
            <a:r>
              <a:rPr lang="de-DE" dirty="0"/>
              <a:t>Januar 2018</a:t>
            </a:r>
          </a:p>
        </p:txBody>
      </p:sp>
      <p:pic>
        <p:nvPicPr>
          <p:cNvPr id="4" name="Grafik 3" descr="csg_biefbogen_Kopfzeile.tif"/>
          <p:cNvPicPr/>
          <p:nvPr/>
        </p:nvPicPr>
        <p:blipFill rotWithShape="1"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30440" t="21553" r="-21303" b="17529"/>
          <a:stretch/>
        </p:blipFill>
        <p:spPr>
          <a:xfrm>
            <a:off x="386862" y="1268760"/>
            <a:ext cx="8361484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288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3717032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de-DE" dirty="0"/>
              <a:t>Vielen Dank für Ihre Aufmerksamkeit</a:t>
            </a:r>
          </a:p>
        </p:txBody>
      </p:sp>
      <p:pic>
        <p:nvPicPr>
          <p:cNvPr id="4" name="Grafik 3" descr="csg_biefbogen_Kopfzeile.tif"/>
          <p:cNvPicPr/>
          <p:nvPr/>
        </p:nvPicPr>
        <p:blipFill rotWithShape="1"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30440" t="21553" r="-21303" b="17529"/>
          <a:stretch/>
        </p:blipFill>
        <p:spPr>
          <a:xfrm>
            <a:off x="6444208" y="5894364"/>
            <a:ext cx="3240242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278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/>
          <a:lstStyle/>
          <a:p>
            <a:r>
              <a:rPr lang="de-DE" dirty="0"/>
              <a:t>Schwerpunkte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844824"/>
            <a:ext cx="8183880" cy="3899920"/>
          </a:xfrm>
        </p:spPr>
        <p:txBody>
          <a:bodyPr>
            <a:normAutofit/>
          </a:bodyPr>
          <a:lstStyle/>
          <a:p>
            <a:endParaRPr lang="de-DE" sz="2000" dirty="0"/>
          </a:p>
          <a:p>
            <a:pPr marL="0" indent="0">
              <a:buNone/>
            </a:pPr>
            <a:r>
              <a:rPr lang="de-DE" sz="2000" b="1" dirty="0"/>
              <a:t>Elternfragebogen: </a:t>
            </a:r>
          </a:p>
          <a:p>
            <a:pPr marL="0" indent="0">
              <a:buNone/>
            </a:pPr>
            <a:r>
              <a:rPr lang="de-DE" sz="2000" dirty="0"/>
              <a:t>1. Gründe für die Anmeldung </a:t>
            </a:r>
          </a:p>
          <a:p>
            <a:pPr marL="0" indent="0">
              <a:buNone/>
            </a:pPr>
            <a:r>
              <a:rPr lang="de-DE" sz="2000" dirty="0"/>
              <a:t>2. Atmosphäre an der Schule </a:t>
            </a:r>
          </a:p>
          <a:p>
            <a:pPr marL="0" indent="0">
              <a:buNone/>
            </a:pPr>
            <a:r>
              <a:rPr lang="de-DE" sz="2000" dirty="0"/>
              <a:t>3. Kommunikation zwischen Schule und Elternhaus </a:t>
            </a:r>
          </a:p>
          <a:p>
            <a:pPr marL="0" indent="0">
              <a:buNone/>
            </a:pPr>
            <a:r>
              <a:rPr lang="de-DE" sz="2000" dirty="0"/>
              <a:t>4. Individuelle Bemerkungen und Kritik </a:t>
            </a:r>
          </a:p>
          <a:p>
            <a:pPr marL="0" indent="0">
              <a:buNone/>
            </a:pPr>
            <a:r>
              <a:rPr lang="de-DE" sz="2000" b="1" dirty="0"/>
              <a:t>Schülerfragebogen: </a:t>
            </a:r>
          </a:p>
          <a:p>
            <a:pPr marL="0" indent="0">
              <a:buNone/>
            </a:pPr>
            <a:r>
              <a:rPr lang="de-DE" sz="2000" dirty="0"/>
              <a:t>1. Warum bist du am CSG? </a:t>
            </a:r>
          </a:p>
          <a:p>
            <a:pPr marL="0" indent="0">
              <a:buNone/>
            </a:pPr>
            <a:r>
              <a:rPr lang="de-DE" sz="2000" dirty="0"/>
              <a:t>2. Positives am CSG </a:t>
            </a:r>
          </a:p>
          <a:p>
            <a:pPr marL="0" indent="0">
              <a:buNone/>
            </a:pPr>
            <a:r>
              <a:rPr lang="de-DE" sz="2000" dirty="0"/>
              <a:t>3. Verbesserungsbedarf </a:t>
            </a:r>
          </a:p>
          <a:p>
            <a:pPr marL="0" indent="0">
              <a:buNone/>
            </a:pPr>
            <a:r>
              <a:rPr lang="de-DE" sz="2000" dirty="0"/>
              <a:t>4. Ideen und Gedanken der Schüler </a:t>
            </a:r>
          </a:p>
        </p:txBody>
      </p:sp>
      <p:pic>
        <p:nvPicPr>
          <p:cNvPr id="4" name="Grafik 3" descr="csg_biefbogen_Kopfzeile.tif"/>
          <p:cNvPicPr/>
          <p:nvPr/>
        </p:nvPicPr>
        <p:blipFill rotWithShape="1"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30440" t="21553" r="-21303" b="17529"/>
          <a:stretch/>
        </p:blipFill>
        <p:spPr>
          <a:xfrm>
            <a:off x="6444208" y="5894364"/>
            <a:ext cx="3240242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950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576064"/>
          </a:xfrm>
        </p:spPr>
        <p:txBody>
          <a:bodyPr>
            <a:normAutofit fontScale="90000"/>
          </a:bodyPr>
          <a:lstStyle/>
          <a:p>
            <a:r>
              <a:rPr lang="de-DE" dirty="0"/>
              <a:t>Elternfragebogen: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980728"/>
            <a:ext cx="8183880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/>
              <a:t>1. Gründe für die Anmeldung </a:t>
            </a:r>
          </a:p>
        </p:txBody>
      </p:sp>
      <p:pic>
        <p:nvPicPr>
          <p:cNvPr id="4" name="Grafik 3" descr="csg_biefbogen_Kopfzeile.tif"/>
          <p:cNvPicPr/>
          <p:nvPr/>
        </p:nvPicPr>
        <p:blipFill rotWithShape="1"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30440" t="21553" r="-21303" b="17529"/>
          <a:stretch/>
        </p:blipFill>
        <p:spPr>
          <a:xfrm>
            <a:off x="6444208" y="5894364"/>
            <a:ext cx="3240242" cy="648072"/>
          </a:xfrm>
          <a:prstGeom prst="rect">
            <a:avLst/>
          </a:prstGeom>
        </p:spPr>
      </p:pic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3138183"/>
              </p:ext>
            </p:extLst>
          </p:nvPr>
        </p:nvGraphicFramePr>
        <p:xfrm>
          <a:off x="611560" y="1400174"/>
          <a:ext cx="8039864" cy="4494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20015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576064"/>
          </a:xfrm>
        </p:spPr>
        <p:txBody>
          <a:bodyPr>
            <a:normAutofit fontScale="90000"/>
          </a:bodyPr>
          <a:lstStyle/>
          <a:p>
            <a:r>
              <a:rPr lang="de-DE" dirty="0"/>
              <a:t>Elternfragebogen: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980728"/>
            <a:ext cx="8183880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/>
              <a:t>1. Gründe für die Anmeldung </a:t>
            </a:r>
          </a:p>
        </p:txBody>
      </p:sp>
      <p:pic>
        <p:nvPicPr>
          <p:cNvPr id="4" name="Grafik 3" descr="csg_biefbogen_Kopfzeile.tif"/>
          <p:cNvPicPr/>
          <p:nvPr/>
        </p:nvPicPr>
        <p:blipFill rotWithShape="1"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30440" t="21553" r="-21303" b="17529"/>
          <a:stretch/>
        </p:blipFill>
        <p:spPr>
          <a:xfrm>
            <a:off x="6444208" y="5894364"/>
            <a:ext cx="3240242" cy="648072"/>
          </a:xfrm>
          <a:prstGeom prst="rect">
            <a:avLst/>
          </a:prstGeom>
        </p:spPr>
      </p:pic>
      <p:graphicFrame>
        <p:nvGraphicFramePr>
          <p:cNvPr id="6" name="Diagram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4179806"/>
              </p:ext>
            </p:extLst>
          </p:nvPr>
        </p:nvGraphicFramePr>
        <p:xfrm>
          <a:off x="539552" y="1404937"/>
          <a:ext cx="8111872" cy="4489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76109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576064"/>
          </a:xfrm>
        </p:spPr>
        <p:txBody>
          <a:bodyPr>
            <a:normAutofit fontScale="90000"/>
          </a:bodyPr>
          <a:lstStyle/>
          <a:p>
            <a:r>
              <a:rPr lang="de-DE" dirty="0"/>
              <a:t>Elternfragebogen: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980728"/>
            <a:ext cx="8183880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/>
              <a:t>2. Atmosphäre an der Schule</a:t>
            </a:r>
          </a:p>
        </p:txBody>
      </p:sp>
      <p:pic>
        <p:nvPicPr>
          <p:cNvPr id="4" name="Grafik 3" descr="csg_biefbogen_Kopfzeile.tif"/>
          <p:cNvPicPr/>
          <p:nvPr/>
        </p:nvPicPr>
        <p:blipFill rotWithShape="1"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30440" t="21553" r="-21303" b="17529"/>
          <a:stretch/>
        </p:blipFill>
        <p:spPr>
          <a:xfrm>
            <a:off x="6444208" y="5894364"/>
            <a:ext cx="3240242" cy="648072"/>
          </a:xfrm>
          <a:prstGeom prst="rect">
            <a:avLst/>
          </a:prstGeom>
        </p:spPr>
      </p:pic>
      <p:graphicFrame>
        <p:nvGraphicFramePr>
          <p:cNvPr id="8" name="Diagram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959039"/>
              </p:ext>
            </p:extLst>
          </p:nvPr>
        </p:nvGraphicFramePr>
        <p:xfrm>
          <a:off x="467544" y="1412776"/>
          <a:ext cx="8183880" cy="4481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18557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576064"/>
          </a:xfrm>
        </p:spPr>
        <p:txBody>
          <a:bodyPr>
            <a:normAutofit fontScale="90000"/>
          </a:bodyPr>
          <a:lstStyle/>
          <a:p>
            <a:r>
              <a:rPr lang="de-DE" dirty="0"/>
              <a:t>Elternfragebogen: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980728"/>
            <a:ext cx="8183880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/>
              <a:t>3. Kommunikation zwischen Schule und Elternhaus</a:t>
            </a:r>
          </a:p>
        </p:txBody>
      </p:sp>
      <p:pic>
        <p:nvPicPr>
          <p:cNvPr id="4" name="Grafik 3" descr="csg_biefbogen_Kopfzeile.tif"/>
          <p:cNvPicPr/>
          <p:nvPr/>
        </p:nvPicPr>
        <p:blipFill rotWithShape="1"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30440" t="21553" r="-21303" b="17529"/>
          <a:stretch/>
        </p:blipFill>
        <p:spPr>
          <a:xfrm>
            <a:off x="6444208" y="5894364"/>
            <a:ext cx="3240242" cy="648072"/>
          </a:xfrm>
          <a:prstGeom prst="rect">
            <a:avLst/>
          </a:prstGeom>
        </p:spPr>
      </p:pic>
      <p:graphicFrame>
        <p:nvGraphicFramePr>
          <p:cNvPr id="8" name="Diagram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6140754"/>
              </p:ext>
            </p:extLst>
          </p:nvPr>
        </p:nvGraphicFramePr>
        <p:xfrm>
          <a:off x="467544" y="1412776"/>
          <a:ext cx="8183880" cy="4481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16498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576064"/>
          </a:xfrm>
        </p:spPr>
        <p:txBody>
          <a:bodyPr>
            <a:normAutofit fontScale="90000"/>
          </a:bodyPr>
          <a:lstStyle/>
          <a:p>
            <a:r>
              <a:rPr lang="de-DE" dirty="0"/>
              <a:t>Elternfragebogen: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980728"/>
            <a:ext cx="8183880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/>
              <a:t>4. Individuelle Bemerkungen und Kritik</a:t>
            </a:r>
          </a:p>
        </p:txBody>
      </p:sp>
      <p:pic>
        <p:nvPicPr>
          <p:cNvPr id="4" name="Grafik 3" descr="csg_biefbogen_Kopfzeile.tif"/>
          <p:cNvPicPr/>
          <p:nvPr/>
        </p:nvPicPr>
        <p:blipFill rotWithShape="1"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30440" t="21553" r="-21303" b="17529"/>
          <a:stretch/>
        </p:blipFill>
        <p:spPr>
          <a:xfrm>
            <a:off x="6444208" y="5894364"/>
            <a:ext cx="3240242" cy="648072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483730" y="1439262"/>
            <a:ext cx="372823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Kommunikation </a:t>
            </a: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Gutes Schulklima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gute Atmosphäre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Kommunikation „offen, freundlich und kompetent“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Gute Informationsvermittlung</a:t>
            </a:r>
          </a:p>
          <a:p>
            <a:endParaRPr lang="de-DE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DE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Atmosphäre und Ausstattung </a:t>
            </a: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Verstärkter Förderunterricht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Weniger Stundenausfall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Nur durchschnittliche digitale Ausstattung; Dokumentenkameras werden gelobt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Zustand der Toiletten; Klassenzimmer werden als „muffelig und dunkel“ empfunden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Ansprechende Gestaltung der Klassenzimmer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Mehr Aufenthaltsräume</a:t>
            </a:r>
          </a:p>
          <a:p>
            <a:endParaRPr lang="de-DE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DE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DE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DE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DE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DE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DE" sz="1200" dirty="0">
                <a:solidFill>
                  <a:srgbClr val="000000"/>
                </a:solidFill>
                <a:latin typeface="Calibri" panose="020F0502020204030204" pitchFamily="34" charset="0"/>
              </a:rPr>
              <a:t> 	</a:t>
            </a:r>
          </a:p>
        </p:txBody>
      </p:sp>
    </p:spTree>
    <p:extLst>
      <p:ext uri="{BB962C8B-B14F-4D97-AF65-F5344CB8AC3E}">
        <p14:creationId xmlns:p14="http://schemas.microsoft.com/office/powerpoint/2010/main" val="3165969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576064"/>
          </a:xfrm>
        </p:spPr>
        <p:txBody>
          <a:bodyPr>
            <a:normAutofit fontScale="90000"/>
          </a:bodyPr>
          <a:lstStyle/>
          <a:p>
            <a:r>
              <a:rPr lang="de-DE" dirty="0"/>
              <a:t>Schülerfragebogen: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980728"/>
            <a:ext cx="8183880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/>
              <a:t>1. Warum bist du am CSG?</a:t>
            </a:r>
          </a:p>
        </p:txBody>
      </p:sp>
      <p:pic>
        <p:nvPicPr>
          <p:cNvPr id="4" name="Grafik 3" descr="csg_biefbogen_Kopfzeile.tif"/>
          <p:cNvPicPr/>
          <p:nvPr/>
        </p:nvPicPr>
        <p:blipFill rotWithShape="1"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30440" t="21553" r="-21303" b="17529"/>
          <a:stretch/>
        </p:blipFill>
        <p:spPr>
          <a:xfrm>
            <a:off x="6444208" y="5894364"/>
            <a:ext cx="3240242" cy="648072"/>
          </a:xfrm>
          <a:prstGeom prst="rect">
            <a:avLst/>
          </a:prstGeom>
        </p:spPr>
      </p:pic>
      <p:graphicFrame>
        <p:nvGraphicFramePr>
          <p:cNvPr id="6" name="Diagram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0842213"/>
              </p:ext>
            </p:extLst>
          </p:nvPr>
        </p:nvGraphicFramePr>
        <p:xfrm>
          <a:off x="467544" y="1412776"/>
          <a:ext cx="8280920" cy="4481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15598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576064"/>
          </a:xfrm>
        </p:spPr>
        <p:txBody>
          <a:bodyPr>
            <a:normAutofit fontScale="90000"/>
          </a:bodyPr>
          <a:lstStyle/>
          <a:p>
            <a:r>
              <a:rPr lang="de-DE" dirty="0"/>
              <a:t>Schülerfragebogen: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980728"/>
            <a:ext cx="8183880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/>
              <a:t>2. Ideen und Gedanken der Schüler</a:t>
            </a:r>
          </a:p>
        </p:txBody>
      </p:sp>
      <p:pic>
        <p:nvPicPr>
          <p:cNvPr id="4" name="Grafik 3" descr="csg_biefbogen_Kopfzeile.tif"/>
          <p:cNvPicPr/>
          <p:nvPr/>
        </p:nvPicPr>
        <p:blipFill rotWithShape="1"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30440" t="21553" r="-21303" b="17529"/>
          <a:stretch/>
        </p:blipFill>
        <p:spPr>
          <a:xfrm>
            <a:off x="6444208" y="5894364"/>
            <a:ext cx="3240242" cy="648072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483730" y="1439262"/>
            <a:ext cx="372823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Verbesserungsbedarf </a:t>
            </a: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endParaRPr lang="de-DE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DE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Toleranz unter den Mitschülern – kein Mobbing (mehrfach)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Zustand der Toiletten im Schulgebäude (mehrfach)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E-Books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öfters Suppenbowl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weniger HA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Schließfächer mit Schloss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Aula als Pausenort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DE" sz="120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endParaRPr lang="de-DE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DE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DE" sz="120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r>
              <a:rPr lang="de-DE" sz="120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endParaRPr lang="de-DE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DE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DE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DE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DE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DE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DE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DE" sz="1200" dirty="0">
                <a:solidFill>
                  <a:srgbClr val="000000"/>
                </a:solidFill>
                <a:latin typeface="Calibri" panose="020F0502020204030204" pitchFamily="34" charset="0"/>
              </a:rPr>
              <a:t> 	</a:t>
            </a:r>
          </a:p>
        </p:txBody>
      </p:sp>
    </p:spTree>
    <p:extLst>
      <p:ext uri="{BB962C8B-B14F-4D97-AF65-F5344CB8AC3E}">
        <p14:creationId xmlns:p14="http://schemas.microsoft.com/office/powerpoint/2010/main" val="4277546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anymed">
  <a:themeElements>
    <a:clrScheme name="Ganymed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anymed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Ganym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0</TotalTime>
  <Words>129</Words>
  <Application>Microsoft Macintosh PowerPoint</Application>
  <PresentationFormat>Bildschirmpräsentation (4:3)</PresentationFormat>
  <Paragraphs>74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Calibri</vt:lpstr>
      <vt:lpstr>Verdana</vt:lpstr>
      <vt:lpstr>Wingdings 2</vt:lpstr>
      <vt:lpstr>Ganymed</vt:lpstr>
      <vt:lpstr>Ergebnisse der Evaluation in den fünften Klassen</vt:lpstr>
      <vt:lpstr>Schwerpunkte</vt:lpstr>
      <vt:lpstr>Elternfragebogen:</vt:lpstr>
      <vt:lpstr>Elternfragebogen:</vt:lpstr>
      <vt:lpstr>Elternfragebogen:</vt:lpstr>
      <vt:lpstr>Elternfragebogen:</vt:lpstr>
      <vt:lpstr>Elternfragebogen:</vt:lpstr>
      <vt:lpstr>Schülerfragebogen:</vt:lpstr>
      <vt:lpstr>Schülerfragebogen:</vt:lpstr>
      <vt:lpstr>Vielen Dank für Ihre Aufmerksamkeit</vt:lpstr>
    </vt:vector>
  </TitlesOfParts>
  <Company>Christoph-Schrempf-Gymnasium Besigheim</Company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Ergebnisse zur Umfrage der Lehrerzufriedenheit</dc:title>
  <dc:creator>Schule</dc:creator>
  <cp:lastModifiedBy>Felicitas Pschierer</cp:lastModifiedBy>
  <cp:revision>18</cp:revision>
  <dcterms:created xsi:type="dcterms:W3CDTF">2015-09-10T08:23:35Z</dcterms:created>
  <dcterms:modified xsi:type="dcterms:W3CDTF">2018-02-25T17:07:11Z</dcterms:modified>
</cp:coreProperties>
</file>